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5" r:id="rId3"/>
    <p:sldId id="258" r:id="rId4"/>
    <p:sldId id="260" r:id="rId5"/>
    <p:sldId id="259" r:id="rId6"/>
    <p:sldId id="262" r:id="rId7"/>
    <p:sldId id="263" r:id="rId8"/>
    <p:sldId id="261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3BF4F-369B-4801-B1D0-ED4CDD2DD941}" type="datetimeFigureOut">
              <a:rPr lang="ru-RU" smtClean="0"/>
              <a:t>22.08.2014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9EF06-CFD7-4D9D-AAB4-62FEECFE830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3BF4F-369B-4801-B1D0-ED4CDD2DD941}" type="datetimeFigureOut">
              <a:rPr lang="ru-RU" smtClean="0"/>
              <a:t>22.08.2014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9EF06-CFD7-4D9D-AAB4-62FEECFE83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3BF4F-369B-4801-B1D0-ED4CDD2DD941}" type="datetimeFigureOut">
              <a:rPr lang="ru-RU" smtClean="0"/>
              <a:t>22.08.2014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9EF06-CFD7-4D9D-AAB4-62FEECFE83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3BF4F-369B-4801-B1D0-ED4CDD2DD941}" type="datetimeFigureOut">
              <a:rPr lang="ru-RU" smtClean="0"/>
              <a:t>22.08.2014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9EF06-CFD7-4D9D-AAB4-62FEECFE830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3BF4F-369B-4801-B1D0-ED4CDD2DD941}" type="datetimeFigureOut">
              <a:rPr lang="ru-RU" smtClean="0"/>
              <a:t>22.08.2014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9EF06-CFD7-4D9D-AAB4-62FEECFE83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3BF4F-369B-4801-B1D0-ED4CDD2DD941}" type="datetimeFigureOut">
              <a:rPr lang="ru-RU" smtClean="0"/>
              <a:t>22.08.2014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9EF06-CFD7-4D9D-AAB4-62FEECFE830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3BF4F-369B-4801-B1D0-ED4CDD2DD941}" type="datetimeFigureOut">
              <a:rPr lang="ru-RU" smtClean="0"/>
              <a:t>22.08.2014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9EF06-CFD7-4D9D-AAB4-62FEECFE830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3BF4F-369B-4801-B1D0-ED4CDD2DD941}" type="datetimeFigureOut">
              <a:rPr lang="ru-RU" smtClean="0"/>
              <a:t>22.08.2014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9EF06-CFD7-4D9D-AAB4-62FEECFE83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3BF4F-369B-4801-B1D0-ED4CDD2DD941}" type="datetimeFigureOut">
              <a:rPr lang="ru-RU" smtClean="0"/>
              <a:t>22.08.2014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9EF06-CFD7-4D9D-AAB4-62FEECFE83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3BF4F-369B-4801-B1D0-ED4CDD2DD941}" type="datetimeFigureOut">
              <a:rPr lang="ru-RU" smtClean="0"/>
              <a:t>22.08.2014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9EF06-CFD7-4D9D-AAB4-62FEECFE83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3BF4F-369B-4801-B1D0-ED4CDD2DD941}" type="datetimeFigureOut">
              <a:rPr lang="ru-RU" smtClean="0"/>
              <a:t>22.08.2014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9EF06-CFD7-4D9D-AAB4-62FEECFE830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173BF4F-369B-4801-B1D0-ED4CDD2DD941}" type="datetimeFigureOut">
              <a:rPr lang="ru-RU" smtClean="0"/>
              <a:t>22.08.2014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129EF06-CFD7-4D9D-AAB4-62FEECFE830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86450" y="1772816"/>
            <a:ext cx="770485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ОТЧЕТ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ходе выполнения муниципальной  программы  «Поддержка и развитие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малого и среднего предпринимательства в Сарапульском  районе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2010- 2014 годы» за  2013 год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8344" y="169069"/>
            <a:ext cx="1081087" cy="9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577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Economic2\Desktop\Отчет по программе МП за 2013\для отчета по программе\i00384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212" y="635998"/>
            <a:ext cx="2538387" cy="232959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3" name="Рисунок 2" descr="C:\Users\Economic2\Desktop\Отчет по программе МП за 2013\для отчета по программе\P101024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99906" y="3840966"/>
            <a:ext cx="2526665" cy="2131581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4" name="Рисунок 3" descr="C:\Users\Economic2\Desktop\Отчет по программе МП за 2013\для отчета по программе\IMG_0755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684672"/>
            <a:ext cx="2986419" cy="216826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5" name="Рисунок 4" descr="C:\Users\Economic2\Desktop\Отчет по программе МП за 2013\для отчета по программе\IMG_0764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67" y="3861048"/>
            <a:ext cx="2612623" cy="212487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6" name="Рисунок 5" descr="C:\Users\Economic2\Desktop\Отчет по программе МП за 2013\для отчета по программе\IMG_0786.JPG"/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8124" y="3861048"/>
            <a:ext cx="2763277" cy="2111499"/>
          </a:xfrm>
          <a:prstGeom prst="rect">
            <a:avLst/>
          </a:prstGeom>
          <a:noFill/>
          <a:ln w="9525"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38212" y="2971049"/>
            <a:ext cx="25383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ИП Сергеева О.В.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Шевырялово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78079" y="2965593"/>
            <a:ext cx="28757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ООО «Товарищ»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с.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Нечкино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0011" y="5985922"/>
            <a:ext cx="2274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ИП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Ахматгараев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Р.Т. 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 Сигаево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08366" y="5992629"/>
            <a:ext cx="2130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Кафе «Фрегат» 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 Кигбаево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28183" y="6006515"/>
            <a:ext cx="2526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ООО «Фаворит» 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 Северный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Рисунок 13" descr="C:\Users\Economic2\Desktop\Отчет по программе МП за 2013\для отчета по программе\IMG_0804.JPG"/>
          <p:cNvPicPr/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39779" y="684671"/>
            <a:ext cx="2704711" cy="2286377"/>
          </a:xfrm>
          <a:prstGeom prst="rect">
            <a:avLst/>
          </a:prstGeom>
          <a:noFill/>
          <a:ln w="9525"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208366" y="3068960"/>
            <a:ext cx="23691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ИП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Вылегжанина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Л.Г.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 Тарасово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08924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8256" y="260648"/>
            <a:ext cx="835221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внешней среды развития малого предпринимательства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4" y="1315309"/>
            <a:ext cx="3744416" cy="2761763"/>
          </a:xfrm>
          <a:prstGeom prst="rect">
            <a:avLst/>
          </a:prstGeom>
          <a:ln w="9525"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65639" y="2204864"/>
            <a:ext cx="410445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2013 год Администрацией района размещен муниципальный заказ на сумму около 90 млн. руб. </a:t>
            </a:r>
          </a:p>
          <a:p>
            <a:pPr algn="ctr">
              <a:spcBef>
                <a:spcPct val="0"/>
              </a:spcBef>
            </a:pP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них у субъектов малого предпринимательства более  11 млн. руб., что составило 12,3 % от общей суммы размещенных  заказов</a:t>
            </a:r>
          </a:p>
        </p:txBody>
      </p:sp>
      <p:pic>
        <p:nvPicPr>
          <p:cNvPr id="5" name="Рисунок 4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8256" y="4221088"/>
            <a:ext cx="3743704" cy="2160239"/>
          </a:xfrm>
          <a:prstGeom prst="rect">
            <a:avLst/>
          </a:prstGeom>
          <a:ln w="9525"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4994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6838" y="260647"/>
            <a:ext cx="846162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endParaRPr lang="ru-RU" alt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</a:pPr>
            <a:endParaRPr lang="ru-RU" alt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</a:pPr>
            <a:endParaRPr lang="ru-RU" alt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</a:pPr>
            <a:endParaRPr lang="ru-RU" alt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8941" y="1887045"/>
            <a:ext cx="2932086" cy="1789604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395536" y="290773"/>
            <a:ext cx="83529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финансово-кредитных механизмов и имущественной поддержки субъектов малого и среднего предпринимательства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C:\Users\Economic2\Desktop\1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1271" y="3809632"/>
            <a:ext cx="3224317" cy="185161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2660277" y="5661248"/>
            <a:ext cx="32350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Продан арендуемый объект субъекту малого предпринимательства</a:t>
            </a:r>
            <a:endParaRPr lang="ru-RU" dirty="0"/>
          </a:p>
        </p:txBody>
      </p:sp>
      <p:pic>
        <p:nvPicPr>
          <p:cNvPr id="10" name="Рисунок 9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5874" y="1887045"/>
            <a:ext cx="2268938" cy="1789604"/>
          </a:xfrm>
          <a:prstGeom prst="rect">
            <a:avLst/>
          </a:prstGeom>
          <a:ln w="9525"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173919" y="1939366"/>
            <a:ext cx="211816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Помощь в подготовке документов для получения кредитов </a:t>
            </a:r>
            <a:endParaRPr lang="ru-RU" dirty="0"/>
          </a:p>
        </p:txBody>
      </p:sp>
      <p:sp>
        <p:nvSpPr>
          <p:cNvPr id="15" name="Стрелка вправо 14"/>
          <p:cNvSpPr/>
          <p:nvPr/>
        </p:nvSpPr>
        <p:spPr>
          <a:xfrm>
            <a:off x="2524379" y="2297215"/>
            <a:ext cx="60746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>
            <a:off x="5292080" y="2297215"/>
            <a:ext cx="720081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02848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88640"/>
            <a:ext cx="82089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Информационное и консультационное обеспечение деятельности субъектов малого и среднего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предпринимательства</a:t>
            </a:r>
          </a:p>
          <a:p>
            <a:endParaRPr lang="ru-RU" b="1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335250"/>
            <a:ext cx="3816424" cy="214569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" name="Рисунок 7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56176" y="3140612"/>
            <a:ext cx="2791259" cy="1929115"/>
          </a:xfrm>
          <a:prstGeom prst="rect">
            <a:avLst/>
          </a:prstGeom>
          <a:ln w="9525"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1" y="3573016"/>
            <a:ext cx="2823131" cy="211734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059832" y="5700141"/>
            <a:ext cx="29938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Проведена «Прямая телефонная линия» для предпринимателей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56176" y="2408096"/>
            <a:ext cx="2791259" cy="717737"/>
          </a:xfrm>
          <a:prstGeom prst="rect">
            <a:avLst/>
          </a:prstGeom>
          <a:ln w="9525"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6068" y="3515779"/>
            <a:ext cx="28176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Вкладка на сайте района «Малое и среднее предпринимательство»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39379" y="5115963"/>
            <a:ext cx="24312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Опубликование информации в газете «Красное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Прикамье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66296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04664"/>
            <a:ext cx="85689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эффективности функционирования инфраструктуры  поддержки малого и среднего предпринимательства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C:\Users\Economic2\Desktop\Отчет по программе МП за 2013\для отчета по программе\i00430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8333" y="1698808"/>
            <a:ext cx="3105595" cy="3019078"/>
          </a:xfrm>
          <a:prstGeom prst="rect">
            <a:avLst/>
          </a:prstGeom>
          <a:noFill/>
          <a:ln w="9525"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84436" y="4797152"/>
            <a:ext cx="33308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Награждение  к Дню торговли и Дню предпринимателя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C:\Users\Economic2\Desktop\Отчет по программе МП за 2013\для отчета по программе\IMG_0855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99992" y="1772814"/>
            <a:ext cx="4392489" cy="2945071"/>
          </a:xfrm>
          <a:prstGeom prst="rect">
            <a:avLst/>
          </a:prstGeom>
          <a:noFill/>
          <a:ln w="9525"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628611" y="4935651"/>
            <a:ext cx="4272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День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предпринимателя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День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торговли</a:t>
            </a:r>
          </a:p>
        </p:txBody>
      </p:sp>
    </p:spTree>
    <p:extLst>
      <p:ext uri="{BB962C8B-B14F-4D97-AF65-F5344CB8AC3E}">
        <p14:creationId xmlns:p14="http://schemas.microsoft.com/office/powerpoint/2010/main" val="29121243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243" y="432246"/>
            <a:ext cx="84969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Поддержка субъектов малого и среднего предпринимательства в области подготовка, переподготовки и повышения квалификации кадров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C:\Users\Economic2\Desktop\Отчет по программе МП за 2013\для отчета по программе\DSCF195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37" y="1916832"/>
            <a:ext cx="4148455" cy="233362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4" name="Рисунок 3" descr="C:\Users\Economic2\Desktop\Отчет по программе МП за 2013\для отчета по программе\DSCF1946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3991" y="3789040"/>
            <a:ext cx="4165600" cy="234315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4788024" y="2132856"/>
            <a:ext cx="41371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учебы парикмахеров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6673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9603840"/>
              </p:ext>
            </p:extLst>
          </p:nvPr>
        </p:nvGraphicFramePr>
        <p:xfrm>
          <a:off x="755577" y="925030"/>
          <a:ext cx="8004782" cy="552050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44400"/>
                <a:gridCol w="3388047"/>
                <a:gridCol w="1008112"/>
                <a:gridCol w="648072"/>
                <a:gridCol w="936104"/>
                <a:gridCol w="1380047"/>
              </a:tblGrid>
              <a:tr h="425845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п/п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Изм.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годы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94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2012 год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2013 год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% к 2012 году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485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 малых предприятий            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0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118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78,8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805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Среднесписочная численность работников в субъектах малого и среднего предпринимательства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0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2100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1987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94,6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315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индивидуальных предпринимателей (ПБОЮЛ)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0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498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478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95,9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9361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занятых в сфере малого и среднего предпринимательства с учетом ПБОЮЛ  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0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33,5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32,1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95,8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494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Оборот малых предприятий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млн.руб.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890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980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110,1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0989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Средства местного бюджета,  направленные на поддержку субъектов малого и среднего предпринимательства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66,7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683568" y="262243"/>
            <a:ext cx="80648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реализации программных мероприятий</a:t>
            </a:r>
          </a:p>
        </p:txBody>
      </p:sp>
    </p:spTree>
    <p:extLst>
      <p:ext uri="{BB962C8B-B14F-4D97-AF65-F5344CB8AC3E}">
        <p14:creationId xmlns:p14="http://schemas.microsoft.com/office/powerpoint/2010/main" val="1875276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71800" y="3501008"/>
            <a:ext cx="38164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2699792" y="644679"/>
            <a:ext cx="3888432" cy="2496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3822728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534</TotalTime>
  <Words>320</Words>
  <Application>Microsoft Office PowerPoint</Application>
  <PresentationFormat>Экран (4:3)</PresentationFormat>
  <Paragraphs>81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Economic2</dc:creator>
  <cp:lastModifiedBy>Economic2</cp:lastModifiedBy>
  <cp:revision>29</cp:revision>
  <dcterms:created xsi:type="dcterms:W3CDTF">2014-08-05T10:19:11Z</dcterms:created>
  <dcterms:modified xsi:type="dcterms:W3CDTF">2014-08-22T07:17:50Z</dcterms:modified>
</cp:coreProperties>
</file>