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0" r:id="rId12"/>
    <p:sldId id="294" r:id="rId13"/>
    <p:sldId id="291" r:id="rId14"/>
    <p:sldId id="293" r:id="rId15"/>
    <p:sldId id="292" r:id="rId16"/>
    <p:sldId id="271" r:id="rId17"/>
    <p:sldId id="287" r:id="rId18"/>
    <p:sldId id="272" r:id="rId19"/>
    <p:sldId id="274" r:id="rId20"/>
    <p:sldId id="275" r:id="rId21"/>
    <p:sldId id="276" r:id="rId22"/>
    <p:sldId id="277" r:id="rId23"/>
    <p:sldId id="288" r:id="rId24"/>
    <p:sldId id="279" r:id="rId25"/>
    <p:sldId id="280" r:id="rId26"/>
    <p:sldId id="281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1" autoAdjust="0"/>
    <p:restoredTop sz="66088" autoAdjust="0"/>
  </p:normalViewPr>
  <p:slideViewPr>
    <p:cSldViewPr>
      <p:cViewPr varScale="1">
        <p:scale>
          <a:sx n="43" d="100"/>
          <a:sy n="43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91BC0E-5D87-45E2-A2DE-A427F9BF59A3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FD5088-964D-4EE7-AEF4-032CDD1B5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43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4000" y="-11796713"/>
            <a:ext cx="16633825" cy="12476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noFill/>
          <a:ln w="9525">
            <a:noFill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A2CB-3168-41A5-AC26-F78274AE5E9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C1D4-5514-4AA0-98A6-3C287C0D8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15B0-5063-4F4A-8389-0392CD630C35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E23F-89F3-4106-951A-BE66CCB70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3A60-9CF9-4B92-87B1-0A12F7C5828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CF02-4005-475B-B8D0-0DDFA86D4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7757-1CFA-4C22-99B4-CCE99DECA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2E01-C59D-4A3B-B895-6B712B5249C2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B16E-3B67-49A5-8B5E-118C79F53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D938-3740-49C2-947E-090887CA604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4B5D-1244-4650-A4BC-0F574BE60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2F04-211E-48D9-B435-C7E97A5CBFE8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76C0-D539-4E78-B25E-FCCDD4ED8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AB24-F9AF-4DB0-83EC-56C00061594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7F6C-8A5E-469E-AF66-086406484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5F5C-14A1-41C3-9FB9-3568A734AB2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4894-95B2-4017-B71E-F5A69D4A4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381C-F9BD-49DC-AF63-90BC5A466951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2BE9-5C48-4497-ADA2-C4543461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6D32-B9D4-4F5D-BDDF-2BD100AED0E2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7A40-F4AD-45BC-893B-050996F1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5ECA-1228-42FD-89EB-4E336BA68001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3880-48FC-4AE6-B78E-4759AB76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02B4EF-A431-4996-84BB-F73A162A79A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06F8A6-265A-4FCC-80EF-10CCD8EE2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 spd="slow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http://sarapulrayon.udmurt.ru/upload/medialibrary/2ed/glavatskih.jpg" TargetMode="Externa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1.png"/><Relationship Id="rId4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6.jpeg"/><Relationship Id="rId7" Type="http://schemas.openxmlformats.org/officeDocument/2006/relationships/image" Target="../media/image99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2.pn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1.png"/><Relationship Id="rId9" Type="http://schemas.openxmlformats.org/officeDocument/2006/relationships/image" Target="../media/image10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11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2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50825" y="333375"/>
            <a:ext cx="8291513" cy="631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ОТЧЕТ  </a:t>
            </a:r>
            <a:b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ГЛАВЫ МУНИЦИПАЛЬНОГО ОБРАЗОВАНИЯ «САРАПУЛЬСКИЙ РАЙОН» ОБ ОРГАНИЗАЦИИ РАБОТЫ СОВЕТА ДЕПУТАТОВ МО «САРАПУЛЬСКИЙ РАЙОН»</a:t>
            </a:r>
            <a:b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И РЕЗУЛЬТАТАХ СВОЕЙ ДЕЯТЕЛЬНОСТИ В 2014 ГОДУ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Председатель Совета депутатов,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Глава</a:t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 «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Сарапульский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район» </a:t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Асабин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Игорь Владиславович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088" y="438150"/>
            <a:ext cx="6567487" cy="1030288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Почетный гражданин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Сарапульского района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Главацкий Виктор Алексеевич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5" descr="Буфер обмена0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35290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glavatskih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5229225" y="2335213"/>
            <a:ext cx="3006725" cy="343535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33375"/>
            <a:ext cx="6354762" cy="1316038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smtClean="0">
                <a:latin typeface="Arial" charset="0"/>
                <a:cs typeface="Arial" charset="0"/>
              </a:rPr>
              <a:t>Выездное заседание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комиссии </a:t>
            </a:r>
            <a:r>
              <a:rPr lang="ru-RU" sz="2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бюджету, экономической политике и муниципальной собственности</a:t>
            </a:r>
            <a:r>
              <a:rPr lang="ru-RU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2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2" name="Picture 6" descr="соц комиссия росинк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583088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323850" y="5805488"/>
            <a:ext cx="460851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250825" y="4437063"/>
            <a:ext cx="345281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Детский сад «Росинка»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с. Сигаево</a:t>
            </a:r>
          </a:p>
        </p:txBody>
      </p:sp>
      <p:pic>
        <p:nvPicPr>
          <p:cNvPr id="27655" name="Picture 5" descr="соц комиссия росинк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419475" y="3933825"/>
            <a:ext cx="5435600" cy="2720975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403350" y="260350"/>
            <a:ext cx="6276975" cy="760413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  <a:cs typeface="Arial" charset="0"/>
              </a:rPr>
              <a:t>Выездное заседание 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комиссии по агропромышленному комплексу, защите окружающей среды и земельным вопросам</a:t>
            </a:r>
          </a:p>
        </p:txBody>
      </p:sp>
      <p:sp>
        <p:nvSpPr>
          <p:cNvPr id="28674" name="Rectangle 10"/>
          <p:cNvSpPr>
            <a:spLocks noGrp="1" noChangeArrowheads="1"/>
          </p:cNvSpPr>
          <p:nvPr>
            <p:ph sz="quarter" idx="4294967295"/>
          </p:nvPr>
        </p:nvSpPr>
        <p:spPr>
          <a:xfrm>
            <a:off x="4932363" y="5876925"/>
            <a:ext cx="3671887" cy="809625"/>
          </a:xfrm>
        </p:spPr>
        <p:txBody>
          <a:bodyPr/>
          <a:lstStyle/>
          <a:p>
            <a:pPr algn="ctr" eaLnBrk="1" hangingPunct="1"/>
            <a:r>
              <a:rPr lang="ru-RU" sz="1400" b="1" smtClean="0">
                <a:latin typeface="Arial" charset="0"/>
                <a:cs typeface="Arial" charset="0"/>
              </a:rPr>
              <a:t>Мазунинское отделение                ООО «СХП «Мир»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6" descr="мазунино комиссия ап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50768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6" descr="Мазунино депутаты рай_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76700"/>
            <a:ext cx="2736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мазунино комиссия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141663"/>
            <a:ext cx="50403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апк кигбаево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825" y="4149725"/>
            <a:ext cx="43211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88913"/>
            <a:ext cx="6696075" cy="1079500"/>
          </a:xfrm>
        </p:spPr>
        <p:txBody>
          <a:bodyPr/>
          <a:lstStyle/>
          <a:p>
            <a:pPr marL="177800" defTabSz="180975" eaLnBrk="1" hangingPunct="1"/>
            <a:r>
              <a:rPr lang="ru-RU" sz="2200" b="1" smtClean="0">
                <a:latin typeface="Arial" charset="0"/>
                <a:cs typeface="Arial" charset="0"/>
              </a:rPr>
              <a:t>Выездное заседание  комиссии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по агропромышленному комплексу, защите окружающей среды и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земельным вопросам</a:t>
            </a:r>
          </a:p>
        </p:txBody>
      </p:sp>
      <p:pic>
        <p:nvPicPr>
          <p:cNvPr id="29699" name="Picture 4" descr="апк2 свалки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76700"/>
            <a:ext cx="2051050" cy="1368425"/>
          </a:xfrm>
        </p:spPr>
      </p:pic>
      <p:sp>
        <p:nvSpPr>
          <p:cNvPr id="3645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88125" y="3789363"/>
            <a:ext cx="2238375" cy="2968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/>
              <a:t>с.Кигбаево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5435600" y="5084763"/>
            <a:ext cx="2951163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64553" name="Rectangle 9"/>
          <p:cNvSpPr>
            <a:spLocks noChangeArrowheads="1"/>
          </p:cNvSpPr>
          <p:nvPr/>
        </p:nvSpPr>
        <p:spPr bwMode="auto">
          <a:xfrm>
            <a:off x="0" y="5516563"/>
            <a:ext cx="20510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 Соколовка</a:t>
            </a:r>
          </a:p>
        </p:txBody>
      </p:sp>
      <p:sp>
        <p:nvSpPr>
          <p:cNvPr id="364554" name="Rectangle 10"/>
          <p:cNvSpPr>
            <a:spLocks noChangeArrowheads="1"/>
          </p:cNvSpPr>
          <p:nvPr/>
        </p:nvSpPr>
        <p:spPr bwMode="auto">
          <a:xfrm>
            <a:off x="3492500" y="5013325"/>
            <a:ext cx="15430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д.Юрино</a:t>
            </a:r>
          </a:p>
        </p:txBody>
      </p:sp>
      <p:pic>
        <p:nvPicPr>
          <p:cNvPr id="29706" name="Picture 11" descr="P10004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844675"/>
            <a:ext cx="28527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2" descr="IMG_5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73238"/>
            <a:ext cx="35290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3" descr="апк свал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2852738"/>
            <a:ext cx="3203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4" descr="DSC040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4797425"/>
            <a:ext cx="18716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59" name="Rectangle 15"/>
          <p:cNvSpPr>
            <a:spLocks noChangeArrowheads="1"/>
          </p:cNvSpPr>
          <p:nvPr/>
        </p:nvSpPr>
        <p:spPr bwMode="auto">
          <a:xfrm>
            <a:off x="1763713" y="6237288"/>
            <a:ext cx="20510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С. Кигбаево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476250"/>
            <a:ext cx="6283325" cy="12446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smtClean="0">
                <a:latin typeface="Arial" charset="0"/>
                <a:cs typeface="Arial" charset="0"/>
              </a:rPr>
              <a:t>Выездное заседание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комиссии </a:t>
            </a:r>
            <a:r>
              <a:rPr lang="ru-RU" sz="2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образованию, культуре, охране здоровья, молодежной политике, занятости населения и социальным вопросам</a:t>
            </a:r>
            <a:r>
              <a:rPr lang="ru-RU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2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4" name="Picture 7" descr="соц комисс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514826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Кигбаево депутаты рай_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221163"/>
            <a:ext cx="47180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31" name="Rectangle 11"/>
          <p:cNvSpPr>
            <a:spLocks noChangeArrowheads="1"/>
          </p:cNvSpPr>
          <p:nvPr/>
        </p:nvSpPr>
        <p:spPr bwMode="auto">
          <a:xfrm>
            <a:off x="684213" y="5949950"/>
            <a:ext cx="4033837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179388" y="4941888"/>
            <a:ext cx="266382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Детский сад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с. Кигбаево</a:t>
            </a:r>
          </a:p>
        </p:txBody>
      </p:sp>
      <p:pic>
        <p:nvPicPr>
          <p:cNvPr id="30728" name="Picture 9" descr="Кигбаево депутаты рай_0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916113"/>
            <a:ext cx="32035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403350" y="260350"/>
            <a:ext cx="6276975" cy="760413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  <a:cs typeface="Arial" charset="0"/>
              </a:rPr>
              <a:t>Выездное заседание 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комиссии по промышленности, жилищно-коммунальному хозяйству, транспорту, связи и строительству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7" descr="нечкино дом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700213"/>
            <a:ext cx="3527425" cy="2646362"/>
          </a:xfrm>
        </p:spPr>
      </p:pic>
      <p:pic>
        <p:nvPicPr>
          <p:cNvPr id="31749" name="Picture 8" descr="жкх уральский канализа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44675"/>
            <a:ext cx="50768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5" descr="жкх нечкино д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149725"/>
            <a:ext cx="33131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5651500" y="4221163"/>
            <a:ext cx="266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400" b="1"/>
              <a:t>Многоквартирный дом           с. Нечкино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Calibri" pitchFamily="34" charset="0"/>
            </a:endParaRPr>
          </a:p>
        </p:txBody>
      </p:sp>
      <p:sp>
        <p:nvSpPr>
          <p:cNvPr id="31752" name="Rectangle 12"/>
          <p:cNvSpPr>
            <a:spLocks noGrp="1" noChangeArrowheads="1"/>
          </p:cNvSpPr>
          <p:nvPr>
            <p:ph sz="quarter" idx="4294967295"/>
          </p:nvPr>
        </p:nvSpPr>
        <p:spPr>
          <a:xfrm>
            <a:off x="2484438" y="4868863"/>
            <a:ext cx="1439862" cy="43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Arial" charset="0"/>
                <a:cs typeface="Arial" charset="0"/>
              </a:rPr>
              <a:t>с. Уральский</a:t>
            </a:r>
            <a:endParaRPr lang="ru-RU" sz="140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 descr="комиссия жкх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23850" y="1557338"/>
            <a:ext cx="41402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9" descr="DSC04457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724525" y="1412875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6457950" cy="103187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Выездное заседание комиссии по промышленности, ЖКХ, транспорту, связи и строительству  </a:t>
            </a:r>
            <a:br>
              <a:rPr lang="ru-RU" sz="2200" b="1" smtClean="0">
                <a:latin typeface="Arial" charset="0"/>
              </a:rPr>
            </a:br>
            <a:r>
              <a:rPr lang="ru-RU" sz="2200" smtClean="0">
                <a:latin typeface="Arial" charset="0"/>
              </a:rPr>
              <a:t/>
            </a:r>
            <a:br>
              <a:rPr lang="ru-RU" sz="2200" smtClean="0">
                <a:latin typeface="Arial" charset="0"/>
              </a:rPr>
            </a:br>
            <a:endParaRPr lang="ru-RU" sz="2200" smtClean="0">
              <a:latin typeface="Arial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4" name="Picture 6" descr="комиссия жкх 4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395288" y="443706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DSC04442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3708400" y="3500438"/>
            <a:ext cx="38893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859338" y="6237288"/>
            <a:ext cx="1125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/>
              <a:t>с. Нечкино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7963" y="436563"/>
            <a:ext cx="6424612" cy="69532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Парламентский урок посвященный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20-летию Конституции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Удмуртской Республики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5" descr="DSCN5560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3500438"/>
            <a:ext cx="6227763" cy="3035300"/>
          </a:xfrm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28775"/>
            <a:ext cx="4787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6567488" cy="69532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Общественная приемная партии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«ЕДИНАЯ РОССИЯ»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Сарапульского района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5" descr="Открытие приемной ЕР рай_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39957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Открытие приемной ЕР рай_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9725"/>
            <a:ext cx="39957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шаронова ведет прие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341438"/>
            <a:ext cx="39243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павлов ведет прие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189413"/>
            <a:ext cx="428466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ScanImage2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3141663"/>
            <a:ext cx="3671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Буфер обмена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28750"/>
            <a:ext cx="68040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908175" y="188913"/>
            <a:ext cx="6048375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Ctr="1">
            <a:spAutoFit/>
          </a:bodyPr>
          <a:lstStyle/>
          <a:p>
            <a:pPr marL="88900" algn="ctr"/>
            <a:r>
              <a:rPr lang="ru-RU" sz="2200" b="1"/>
              <a:t>Страница Совета депутатов на сайте Сарапульского района </a:t>
            </a:r>
          </a:p>
          <a:p>
            <a:pPr marL="88900" algn="ctr"/>
            <a:r>
              <a:rPr lang="ru-RU" sz="2200" b="1"/>
              <a:t>в сети Интернет</a:t>
            </a:r>
            <a:r>
              <a:rPr lang="ru-RU" sz="2000" b="1"/>
              <a:t> </a:t>
            </a:r>
          </a:p>
        </p:txBody>
      </p:sp>
      <p:pic>
        <p:nvPicPr>
          <p:cNvPr id="35845" name="Picture 6" descr="Буфер обмена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86188"/>
            <a:ext cx="31686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 descr="БУК_ВНЕШ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0838"/>
            <a:ext cx="742315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438150"/>
            <a:ext cx="6496050" cy="800100"/>
          </a:xfrm>
        </p:spPr>
        <p:txBody>
          <a:bodyPr/>
          <a:lstStyle/>
          <a:p>
            <a:pPr marL="88900" eaLnBrk="1" hangingPunct="1"/>
            <a:r>
              <a:rPr lang="ru-RU" sz="2200" b="1" smtClean="0">
                <a:latin typeface="Arial" charset="0"/>
                <a:cs typeface="Arial" charset="0"/>
              </a:rPr>
              <a:t>Рабочий визит временно исполняющего обязанности Главы Удмуртской Республики А.В. Соловьева 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в Сарапульский район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9" descr="ScanImage2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4429125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визит соловь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628775"/>
            <a:ext cx="34559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визит соловьева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873625"/>
            <a:ext cx="30273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ScanImage2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6072188" y="1628775"/>
            <a:ext cx="3071812" cy="2797175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438150"/>
            <a:ext cx="6702425" cy="55562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  <a:cs typeface="Arial" charset="0"/>
              </a:rPr>
              <a:t>День Памяти Почетных граждан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Сарапульского района</a:t>
            </a:r>
          </a:p>
        </p:txBody>
      </p:sp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6" descr="день памя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84325"/>
            <a:ext cx="79216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337300" cy="1452563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Депутат Государственного Совета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Удмуртской Республики В.В. Бузилов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в Сарапульском районе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5" descr="бузилов на приеме избира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581525"/>
            <a:ext cx="26638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914525" y="6165850"/>
            <a:ext cx="238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Ctr="1">
            <a:spAutoFit/>
          </a:bodyPr>
          <a:lstStyle/>
          <a:p>
            <a:pPr marL="228600" indent="-228600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6956425" y="6334125"/>
            <a:ext cx="238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Ctr="1">
            <a:spAutoFit/>
          </a:bodyPr>
          <a:lstStyle/>
          <a:p>
            <a:pPr marL="228600" indent="-228600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7895" name="Picture 8" descr="DSC079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581525"/>
            <a:ext cx="32035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2987675" y="6308725"/>
            <a:ext cx="302418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общественной приемной </a:t>
            </a:r>
          </a:p>
        </p:txBody>
      </p:sp>
      <p:sp>
        <p:nvSpPr>
          <p:cNvPr id="372746" name="Rectangle 10"/>
          <p:cNvSpPr>
            <a:spLocks noChangeArrowheads="1"/>
          </p:cNvSpPr>
          <p:nvPr/>
        </p:nvSpPr>
        <p:spPr bwMode="auto">
          <a:xfrm>
            <a:off x="2771775" y="3933825"/>
            <a:ext cx="302418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детском саду с. Кигбаево</a:t>
            </a:r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6119813" y="6381750"/>
            <a:ext cx="3024187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школе с. Кигбаево</a:t>
            </a:r>
          </a:p>
        </p:txBody>
      </p:sp>
      <p:pic>
        <p:nvPicPr>
          <p:cNvPr id="37899" name="Picture 12" descr="нечкино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73238"/>
            <a:ext cx="262731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3" descr="DSC078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8013" y="1773238"/>
            <a:ext cx="3455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4" descr="IMG_26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81525"/>
            <a:ext cx="3024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5" descr="Кигбаево депутаты рай_0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2843213" y="1773238"/>
            <a:ext cx="2663825" cy="2216150"/>
          </a:xfrm>
        </p:spPr>
      </p:pic>
      <p:sp>
        <p:nvSpPr>
          <p:cNvPr id="372752" name="Rectangle 16"/>
          <p:cNvSpPr>
            <a:spLocks noChangeArrowheads="1"/>
          </p:cNvSpPr>
          <p:nvPr/>
        </p:nvSpPr>
        <p:spPr bwMode="auto">
          <a:xfrm>
            <a:off x="179388" y="3933825"/>
            <a:ext cx="3024187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школе с. Нечкино</a:t>
            </a:r>
          </a:p>
        </p:txBody>
      </p:sp>
      <p:sp>
        <p:nvSpPr>
          <p:cNvPr id="372753" name="Rectangle 17"/>
          <p:cNvSpPr>
            <a:spLocks noChangeArrowheads="1"/>
          </p:cNvSpPr>
          <p:nvPr/>
        </p:nvSpPr>
        <p:spPr bwMode="auto">
          <a:xfrm>
            <a:off x="5940425" y="4005263"/>
            <a:ext cx="302418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общественной приемной </a:t>
            </a:r>
          </a:p>
        </p:txBody>
      </p:sp>
      <p:sp>
        <p:nvSpPr>
          <p:cNvPr id="372754" name="Rectangle 18"/>
          <p:cNvSpPr>
            <a:spLocks noChangeArrowheads="1"/>
          </p:cNvSpPr>
          <p:nvPr/>
        </p:nvSpPr>
        <p:spPr bwMode="auto">
          <a:xfrm>
            <a:off x="0" y="6237288"/>
            <a:ext cx="302418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Доме культуры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с. Уральский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jurino_sadic_09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3240088" cy="2446337"/>
          </a:xfrm>
        </p:spPr>
      </p:pic>
      <p:pic>
        <p:nvPicPr>
          <p:cNvPr id="39938" name="Picture 3" descr="church_mazunino_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557338"/>
            <a:ext cx="2952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ScanImage2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775" y="3933825"/>
            <a:ext cx="2562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5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1835150" y="188913"/>
            <a:ext cx="60499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Депутат Государственного Совета </a:t>
            </a:r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Удмуртской Республики А.В.Шутов 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Сарапульском районе</a:t>
            </a: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3059113" y="1628775"/>
            <a:ext cx="18351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Подарки депутата на новоселье Юринского детского сада</a:t>
            </a:r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3492500" y="5949950"/>
            <a:ext cx="302418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Помощь многодетной семье В.Голубевой с. Сигаево</a:t>
            </a:r>
          </a:p>
        </p:txBody>
      </p:sp>
      <p:pic>
        <p:nvPicPr>
          <p:cNvPr id="39945" name="Picture 10" descr="foto_KP_06112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429000"/>
            <a:ext cx="302418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 descr="ScanImage2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221163"/>
            <a:ext cx="23764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6834188" cy="72707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Спортивное мероприятие в с.Нечкино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Picture 6" descr="конюхова нечк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84313"/>
            <a:ext cx="22320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горка нечки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557338"/>
            <a:ext cx="2336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нечкино отды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52513"/>
            <a:ext cx="399573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депутаты бакулев нечки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862388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 descr="нечкино отдых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9638" y="3900488"/>
            <a:ext cx="442436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415088" cy="69532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Выездной семинар-совещание с главами и специалистами в д. Дулесово</a:t>
            </a: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6" descr="главы поселений турбаза рябину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87513"/>
            <a:ext cx="639762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Главы рай_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12875"/>
            <a:ext cx="42846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4787900" y="2928938"/>
            <a:ext cx="435610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Победители районного конкурса на «Лучшее МО-поселение в Сарапульском районе»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7" descr="БУК_внутр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4775"/>
            <a:ext cx="91440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11" descr="10935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0"/>
            <a:ext cx="5795962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5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lum bright="12000" contrast="-36000"/>
          </a:blip>
          <a:srcRect/>
          <a:stretch>
            <a:fillRect/>
          </a:stretch>
        </p:blipFill>
        <p:spPr>
          <a:xfrm>
            <a:off x="7772400" y="0"/>
            <a:ext cx="1371600" cy="1371600"/>
          </a:xfrm>
        </p:spPr>
      </p:pic>
      <p:pic>
        <p:nvPicPr>
          <p:cNvPr id="41989" name="Picture 16" descr="IMG_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941888"/>
            <a:ext cx="262731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4b9f9da50cf2f358abdcd4a4321104f9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1370013"/>
            <a:ext cx="1979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9" descr="асаби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3068638"/>
            <a:ext cx="25558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555875" y="4762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93" name="Picture 19" descr="Буфер обмена017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3789363"/>
            <a:ext cx="28082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8" descr="савелье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3500438"/>
            <a:ext cx="19796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4" descr="Кигбаево Викторин_0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59113" y="4868863"/>
            <a:ext cx="21605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421438" cy="69532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</a:rPr>
              <a:t>«Круглый стол»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с Русской Православной Церковью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 в с. Кигбаево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Picture 5" descr="Кигбаево Викторин_0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437063"/>
            <a:ext cx="19192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круглый стол кигбае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392613"/>
            <a:ext cx="48244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викторин вручает иконку девоч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12875"/>
            <a:ext cx="24479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Кигбаево Викторин_069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323850" y="1341438"/>
            <a:ext cx="60483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 descr="&amp;Dcy;&amp;ncy;&amp;iecy;&amp;vcy;&amp;ncy;&amp;icy;&amp;kcy; Disana_by_Basana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36" y="1357298"/>
            <a:ext cx="6264275" cy="7207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Arial" charset="0"/>
                <a:cs typeface="Arial" charset="0"/>
              </a:rPr>
              <a:t>Ветеранам войны посвящается</a:t>
            </a:r>
            <a:r>
              <a:rPr lang="ru-RU" sz="2400" b="1" dirty="0" smtClean="0">
                <a:latin typeface="Arial" charset="0"/>
              </a:rPr>
              <a:t>…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7" name="Picture 10" descr="ВОВ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437063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В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687888"/>
            <a:ext cx="288131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9" descr="ВОВ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37063"/>
            <a:ext cx="30591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843213" y="1557338"/>
            <a:ext cx="6553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3302E"/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Микешкин Григорий Петрович- с. Кигбаево</a:t>
            </a:r>
          </a:p>
          <a:p>
            <a:pPr>
              <a:buFontTx/>
              <a:buChar char="•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Проскуряков Георгий Ефимович- с. Нечкино</a:t>
            </a:r>
          </a:p>
          <a:p>
            <a:pPr>
              <a:buFontTx/>
              <a:buChar char="•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Рамазанов Минимулла –  д. Пастухово                       </a:t>
            </a:r>
          </a:p>
          <a:p>
            <a:pPr>
              <a:buFontTx/>
              <a:buChar char="•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Роев Михаил Сергеевич – с. Сигаево</a:t>
            </a:r>
          </a:p>
          <a:p>
            <a:pPr>
              <a:buFontTx/>
              <a:buChar char="•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Фогельзанг Александр Иванович – д. Дулесово</a:t>
            </a:r>
          </a:p>
          <a:p>
            <a:pPr>
              <a:buFontTx/>
              <a:buChar char="•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Шутова Анастасия Евстафьевна –  с. Нечкино</a:t>
            </a:r>
          </a:p>
        </p:txBody>
      </p:sp>
      <p:pic>
        <p:nvPicPr>
          <p:cNvPr id="44041" name="Picture 7" descr="ветера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412875"/>
            <a:ext cx="26717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644900"/>
            <a:ext cx="288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Сухих Павел Петрович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с. Мостовое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214313" y="357188"/>
            <a:ext cx="89296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Уважаемые депутаты, </a:t>
            </a:r>
          </a:p>
          <a:p>
            <a:pPr algn="ctr">
              <a:defRPr/>
            </a:pPr>
            <a:r>
              <a:rPr lang="ru-RU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поможем в комплектовании школьных библиотек книгами!</a:t>
            </a:r>
          </a:p>
        </p:txBody>
      </p:sp>
      <p:pic>
        <p:nvPicPr>
          <p:cNvPr id="45058" name="Picture 12" descr="Буфер обмена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55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8229600" cy="388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СПАСИБО </a:t>
            </a:r>
            <a:b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  ВНИМАНИЕ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савельев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205038"/>
            <a:ext cx="27368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6570662" cy="695325"/>
          </a:xfrm>
        </p:spPr>
        <p:txBody>
          <a:bodyPr/>
          <a:lstStyle/>
          <a:p>
            <a:pPr marL="533400" eaLnBrk="1" hangingPunct="1"/>
            <a:r>
              <a:rPr lang="ru-RU" sz="2200" b="1" smtClean="0">
                <a:latin typeface="Arial" charset="0"/>
                <a:cs typeface="Arial" charset="0"/>
              </a:rPr>
              <a:t>Рабочий визит временно исполняющего обязанности Председателя Правительства Удмуртской Республики В.А.Савельева в Сарапульский район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5" descr="савельев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73238"/>
            <a:ext cx="23050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визит савельева бол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013325"/>
            <a:ext cx="298926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1258888" y="6308725"/>
            <a:ext cx="31305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д.Оленье Болото</a:t>
            </a: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6588125" y="3429000"/>
            <a:ext cx="20510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с. Шевырялово</a:t>
            </a:r>
          </a:p>
        </p:txBody>
      </p:sp>
      <p:pic>
        <p:nvPicPr>
          <p:cNvPr id="19465" name="Picture 16" descr="DSC029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700213"/>
            <a:ext cx="23034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9" descr="уральская больница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2852738"/>
            <a:ext cx="309721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1403350" y="4365625"/>
            <a:ext cx="20510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с. Уральский</a:t>
            </a:r>
          </a:p>
        </p:txBody>
      </p:sp>
      <p:pic>
        <p:nvPicPr>
          <p:cNvPr id="19468" name="Picture 17" descr="аско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3860800"/>
            <a:ext cx="24479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8" descr="аскор савелье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5165725"/>
            <a:ext cx="28432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6372225" y="6534150"/>
            <a:ext cx="20510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с. Уральский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408738" cy="979488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  <a:cs typeface="Arial" charset="0"/>
              </a:rPr>
              <a:t>Предварительное голосование партии «ЕДИНАЯ РОССИЯ» (праймериз) в период избирательной кампании по выборам </a:t>
            </a:r>
            <a:br>
              <a:rPr lang="ru-RU" sz="2200" b="1" smtClean="0">
                <a:latin typeface="Arial" charset="0"/>
                <a:cs typeface="Arial" charset="0"/>
              </a:rPr>
            </a:br>
            <a:r>
              <a:rPr lang="ru-RU" sz="2200" b="1" smtClean="0">
                <a:latin typeface="Arial" charset="0"/>
                <a:cs typeface="Arial" charset="0"/>
              </a:rPr>
              <a:t>Главы Удмуртской Республики </a:t>
            </a:r>
            <a:br>
              <a:rPr lang="ru-RU" sz="2200" b="1" smtClean="0">
                <a:latin typeface="Arial" charset="0"/>
                <a:cs typeface="Arial" charset="0"/>
              </a:rPr>
            </a:br>
            <a:endParaRPr lang="ru-RU" sz="2200" b="1" smtClean="0">
              <a:latin typeface="Arial" charset="0"/>
              <a:cs typeface="Arial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10" descr="праймериз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437832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праймериз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500438"/>
            <a:ext cx="30972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праймери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628775"/>
            <a:ext cx="30972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выборы главы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437063"/>
            <a:ext cx="360045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выборы главы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580063" y="4292600"/>
            <a:ext cx="3311525" cy="2205038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15888"/>
            <a:ext cx="5832475" cy="727075"/>
          </a:xfrm>
        </p:spPr>
        <p:txBody>
          <a:bodyPr rtlCol="0">
            <a:normAutofit fontScale="90000"/>
          </a:bodyPr>
          <a:lstStyle/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Общественное обсуждение                          инвестиционных проектов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8" descr="инвест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437063"/>
            <a:ext cx="40274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инвестиционные проек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25538"/>
            <a:ext cx="334803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шайхалисламов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4437063"/>
            <a:ext cx="3635375" cy="2160587"/>
          </a:xfrm>
        </p:spPr>
      </p:pic>
      <p:pic>
        <p:nvPicPr>
          <p:cNvPr id="21511" name="Picture 7" descr="инвест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341438"/>
            <a:ext cx="4608513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ScanImage2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3357563"/>
            <a:ext cx="73437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/>
          <p:cNvGrpSpPr>
            <a:grpSpLocks/>
          </p:cNvGrpSpPr>
          <p:nvPr/>
        </p:nvGrpSpPr>
        <p:grpSpPr bwMode="auto">
          <a:xfrm>
            <a:off x="539750" y="1412875"/>
            <a:ext cx="3455988" cy="1081088"/>
            <a:chOff x="431" y="1616"/>
            <a:chExt cx="2177" cy="680"/>
          </a:xfrm>
        </p:grpSpPr>
        <p:sp>
          <p:nvSpPr>
            <p:cNvPr id="22551" name="AutoShape 3"/>
            <p:cNvSpPr>
              <a:spLocks noChangeArrowheads="1"/>
            </p:cNvSpPr>
            <p:nvPr/>
          </p:nvSpPr>
          <p:spPr bwMode="auto">
            <a:xfrm>
              <a:off x="431" y="1616"/>
              <a:ext cx="2177" cy="680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339933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2" name="Text Box 4"/>
            <p:cNvSpPr txBox="1">
              <a:spLocks noChangeArrowheads="1"/>
            </p:cNvSpPr>
            <p:nvPr/>
          </p:nvSpPr>
          <p:spPr bwMode="auto">
            <a:xfrm>
              <a:off x="431" y="1616"/>
              <a:ext cx="2177" cy="68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Сессий </a:t>
              </a:r>
              <a:r>
                <a:rPr lang="ru-RU" sz="1600" b="1">
                  <a:solidFill>
                    <a:srgbClr val="FF3300"/>
                  </a:solidFill>
                </a:rPr>
                <a:t>6</a:t>
              </a:r>
              <a:r>
                <a:rPr lang="ru-RU" sz="1600" b="1">
                  <a:solidFill>
                    <a:srgbClr val="A50021"/>
                  </a:solidFill>
                </a:rPr>
                <a:t>, </a:t>
              </a:r>
            </a:p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из них внеочередная </a:t>
              </a:r>
              <a:r>
                <a:rPr lang="ru-RU" sz="1600" b="1">
                  <a:solidFill>
                    <a:srgbClr val="FF3300"/>
                  </a:solidFill>
                </a:rPr>
                <a:t>1</a:t>
              </a:r>
              <a:r>
                <a:rPr lang="ru-RU" sz="1600" b="1">
                  <a:solidFill>
                    <a:srgbClr val="A50021"/>
                  </a:solidFill>
                </a:rPr>
                <a:t> </a:t>
              </a:r>
            </a:p>
            <a:p>
              <a:pPr algn="ctr"/>
              <a:r>
                <a:rPr lang="ru-RU" sz="1600" b="1">
                  <a:solidFill>
                    <a:srgbClr val="0000CC"/>
                  </a:solidFill>
                </a:rPr>
                <a:t>Явка депутатов на заседания</a:t>
              </a:r>
              <a:br>
                <a:rPr lang="ru-RU" sz="1600" b="1">
                  <a:solidFill>
                    <a:srgbClr val="0000CC"/>
                  </a:solidFill>
                </a:rPr>
              </a:br>
              <a:r>
                <a:rPr lang="ru-RU" sz="1600" b="1">
                  <a:solidFill>
                    <a:srgbClr val="FF3300"/>
                  </a:solidFill>
                </a:rPr>
                <a:t>83%</a:t>
              </a:r>
              <a:endParaRPr lang="ru-RU" sz="1600">
                <a:solidFill>
                  <a:srgbClr val="FF3300"/>
                </a:solidFill>
              </a:endParaRPr>
            </a:p>
          </p:txBody>
        </p:sp>
      </p:grpSp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468313" y="2636838"/>
            <a:ext cx="3455987" cy="865187"/>
            <a:chOff x="431" y="1616"/>
            <a:chExt cx="2177" cy="680"/>
          </a:xfrm>
        </p:grpSpPr>
        <p:sp>
          <p:nvSpPr>
            <p:cNvPr id="22549" name="AutoShape 6"/>
            <p:cNvSpPr>
              <a:spLocks noChangeArrowheads="1"/>
            </p:cNvSpPr>
            <p:nvPr/>
          </p:nvSpPr>
          <p:spPr bwMode="auto">
            <a:xfrm>
              <a:off x="431" y="1616"/>
              <a:ext cx="2177" cy="680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  <a:effectLst>
              <a:prstShdw prst="shdw17" dist="17961" dir="13500000">
                <a:srgbClr val="007A99"/>
              </a:prstShdw>
            </a:effectLst>
          </p:spPr>
          <p:txBody>
            <a:bodyPr wrap="none" lIns="90000" tIns="46800" rIns="90000" bIns="4680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50" name="Text Box 7"/>
            <p:cNvSpPr txBox="1">
              <a:spLocks noChangeArrowheads="1"/>
            </p:cNvSpPr>
            <p:nvPr/>
          </p:nvSpPr>
          <p:spPr bwMode="auto">
            <a:xfrm>
              <a:off x="431" y="1616"/>
              <a:ext cx="217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Президиум  </a:t>
              </a:r>
              <a:r>
                <a:rPr lang="ru-RU" sz="1600" b="1">
                  <a:solidFill>
                    <a:srgbClr val="FF3300"/>
                  </a:solidFill>
                </a:rPr>
                <a:t>7</a:t>
              </a:r>
              <a:r>
                <a:rPr lang="ru-RU" sz="1600" b="1">
                  <a:solidFill>
                    <a:srgbClr val="A50021"/>
                  </a:solidFill>
                </a:rPr>
                <a:t> </a:t>
              </a:r>
            </a:p>
            <a:p>
              <a:pPr algn="ctr"/>
              <a:r>
                <a:rPr lang="ru-RU" sz="1600" b="1">
                  <a:solidFill>
                    <a:srgbClr val="0000CC"/>
                  </a:solidFill>
                </a:rPr>
                <a:t>Явка депутатов на заседания</a:t>
              </a:r>
              <a:br>
                <a:rPr lang="ru-RU" sz="1600" b="1">
                  <a:solidFill>
                    <a:srgbClr val="0000CC"/>
                  </a:solidFill>
                </a:rPr>
              </a:br>
              <a:r>
                <a:rPr lang="ru-RU" sz="1600" b="1">
                  <a:solidFill>
                    <a:srgbClr val="FF3300"/>
                  </a:solidFill>
                </a:rPr>
                <a:t>80%</a:t>
              </a:r>
              <a:endParaRPr lang="ru-RU" sz="1600">
                <a:solidFill>
                  <a:srgbClr val="FF3300"/>
                </a:solidFill>
              </a:endParaRPr>
            </a:p>
          </p:txBody>
        </p:sp>
      </p:grp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4751388" y="3860800"/>
            <a:ext cx="4392612" cy="1512888"/>
            <a:chOff x="431" y="754"/>
            <a:chExt cx="2857" cy="1134"/>
          </a:xfrm>
        </p:grpSpPr>
        <p:sp>
          <p:nvSpPr>
            <p:cNvPr id="22547" name="AutoShape 9"/>
            <p:cNvSpPr>
              <a:spLocks noChangeArrowheads="1"/>
            </p:cNvSpPr>
            <p:nvPr/>
          </p:nvSpPr>
          <p:spPr bwMode="auto">
            <a:xfrm>
              <a:off x="431" y="754"/>
              <a:ext cx="2857" cy="113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8" name="Text Box 10"/>
            <p:cNvSpPr txBox="1">
              <a:spLocks noChangeArrowheads="1"/>
            </p:cNvSpPr>
            <p:nvPr/>
          </p:nvSpPr>
          <p:spPr bwMode="auto">
            <a:xfrm>
              <a:off x="431" y="754"/>
              <a:ext cx="285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Комиссия по промышленности, ЖКХ, транспорту, связи и строительству</a:t>
              </a:r>
              <a:r>
                <a:rPr lang="ru-RU" sz="1600" b="1"/>
                <a:t> </a:t>
              </a:r>
              <a:r>
                <a:rPr lang="ru-RU" sz="1600" b="1">
                  <a:solidFill>
                    <a:srgbClr val="FF3300"/>
                  </a:solidFill>
                </a:rPr>
                <a:t>9, </a:t>
              </a:r>
            </a:p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из них выездных </a:t>
              </a:r>
              <a:r>
                <a:rPr lang="ru-RU" sz="1600" b="1">
                  <a:solidFill>
                    <a:srgbClr val="FF3300"/>
                  </a:solidFill>
                </a:rPr>
                <a:t>3</a:t>
              </a:r>
            </a:p>
            <a:p>
              <a:pPr algn="ctr"/>
              <a:r>
                <a:rPr lang="ru-RU" sz="1600" b="1">
                  <a:solidFill>
                    <a:srgbClr val="0000CC"/>
                  </a:solidFill>
                </a:rPr>
                <a:t> Явка  депутатов на заседания</a:t>
              </a:r>
              <a:br>
                <a:rPr lang="ru-RU" sz="1600" b="1">
                  <a:solidFill>
                    <a:srgbClr val="0000CC"/>
                  </a:solidFill>
                </a:rPr>
              </a:br>
              <a:r>
                <a:rPr lang="ru-RU" sz="1600" b="1">
                  <a:solidFill>
                    <a:srgbClr val="FF3300"/>
                  </a:solidFill>
                </a:rPr>
                <a:t>69%</a:t>
              </a:r>
            </a:p>
          </p:txBody>
        </p:sp>
      </p:grp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4608513" y="5589588"/>
            <a:ext cx="4535487" cy="1152525"/>
            <a:chOff x="431" y="754"/>
            <a:chExt cx="2857" cy="1134"/>
          </a:xfrm>
        </p:grpSpPr>
        <p:sp>
          <p:nvSpPr>
            <p:cNvPr id="22545" name="AutoShape 12"/>
            <p:cNvSpPr>
              <a:spLocks noChangeArrowheads="1"/>
            </p:cNvSpPr>
            <p:nvPr/>
          </p:nvSpPr>
          <p:spPr bwMode="auto">
            <a:xfrm>
              <a:off x="431" y="754"/>
              <a:ext cx="2857" cy="113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6" name="Text Box 13"/>
            <p:cNvSpPr txBox="1">
              <a:spLocks noChangeArrowheads="1"/>
            </p:cNvSpPr>
            <p:nvPr/>
          </p:nvSpPr>
          <p:spPr bwMode="auto">
            <a:xfrm>
              <a:off x="431" y="754"/>
              <a:ext cx="285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Комиссия по законности, общественной безопасности и обращениям граждан</a:t>
              </a:r>
              <a:r>
                <a:rPr lang="ru-RU" sz="1600" b="1"/>
                <a:t> </a:t>
              </a:r>
              <a:r>
                <a:rPr lang="ru-RU" sz="1600" b="1">
                  <a:solidFill>
                    <a:srgbClr val="FF3300"/>
                  </a:solidFill>
                </a:rPr>
                <a:t>5</a:t>
              </a:r>
            </a:p>
            <a:p>
              <a:pPr algn="ctr"/>
              <a:r>
                <a:rPr lang="ru-RU" sz="1600" b="1">
                  <a:solidFill>
                    <a:srgbClr val="0000CC"/>
                  </a:solidFill>
                </a:rPr>
                <a:t>Явка депутатов на заседания</a:t>
              </a:r>
              <a:br>
                <a:rPr lang="ru-RU" sz="1600" b="1">
                  <a:solidFill>
                    <a:srgbClr val="0000CC"/>
                  </a:solidFill>
                </a:rPr>
              </a:br>
              <a:r>
                <a:rPr lang="ru-RU" sz="1600" b="1">
                  <a:solidFill>
                    <a:srgbClr val="FF3300"/>
                  </a:solidFill>
                </a:rPr>
                <a:t>85%</a:t>
              </a:r>
            </a:p>
          </p:txBody>
        </p:sp>
      </p:grpSp>
      <p:grpSp>
        <p:nvGrpSpPr>
          <p:cNvPr id="22533" name="Group 14"/>
          <p:cNvGrpSpPr>
            <a:grpSpLocks/>
          </p:cNvGrpSpPr>
          <p:nvPr/>
        </p:nvGrpSpPr>
        <p:grpSpPr bwMode="auto">
          <a:xfrm>
            <a:off x="0" y="3644900"/>
            <a:ext cx="4535488" cy="1368425"/>
            <a:chOff x="431" y="754"/>
            <a:chExt cx="2857" cy="1134"/>
          </a:xfrm>
        </p:grpSpPr>
        <p:sp>
          <p:nvSpPr>
            <p:cNvPr id="22543" name="AutoShape 15"/>
            <p:cNvSpPr>
              <a:spLocks noChangeArrowheads="1"/>
            </p:cNvSpPr>
            <p:nvPr/>
          </p:nvSpPr>
          <p:spPr bwMode="auto">
            <a:xfrm>
              <a:off x="431" y="754"/>
              <a:ext cx="2857" cy="113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431" y="754"/>
              <a:ext cx="285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Комиссия по бюджету, экономической политике и муниципальной </a:t>
              </a:r>
            </a:p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собственности </a:t>
              </a:r>
              <a:r>
                <a:rPr lang="ru-RU" sz="1600" b="1">
                  <a:solidFill>
                    <a:srgbClr val="FF3300"/>
                  </a:solidFill>
                </a:rPr>
                <a:t>10</a:t>
              </a:r>
              <a:r>
                <a:rPr lang="ru-RU" sz="1600" b="1">
                  <a:solidFill>
                    <a:schemeClr val="bg2"/>
                  </a:solidFill>
                </a:rPr>
                <a:t>, из них выездных </a:t>
              </a:r>
              <a:r>
                <a:rPr lang="ru-RU" sz="1600" b="1">
                  <a:solidFill>
                    <a:srgbClr val="FF3300"/>
                  </a:solidFill>
                </a:rPr>
                <a:t>1</a:t>
              </a:r>
            </a:p>
            <a:p>
              <a:pPr algn="ctr"/>
              <a:r>
                <a:rPr lang="ru-RU" sz="1600" b="1">
                  <a:solidFill>
                    <a:srgbClr val="0000CC"/>
                  </a:solidFill>
                </a:rPr>
                <a:t>Явка депутатов на заседания</a:t>
              </a:r>
              <a:br>
                <a:rPr lang="ru-RU" sz="1600" b="1">
                  <a:solidFill>
                    <a:srgbClr val="0000CC"/>
                  </a:solidFill>
                </a:rPr>
              </a:br>
              <a:r>
                <a:rPr lang="ru-RU" sz="1600" b="1">
                  <a:solidFill>
                    <a:srgbClr val="0000CC"/>
                  </a:solidFill>
                </a:rPr>
                <a:t> </a:t>
              </a:r>
              <a:r>
                <a:rPr lang="ru-RU" sz="1600" b="1">
                  <a:solidFill>
                    <a:srgbClr val="FF3300"/>
                  </a:solidFill>
                </a:rPr>
                <a:t>72%</a:t>
              </a:r>
            </a:p>
          </p:txBody>
        </p:sp>
      </p:grp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4608513" y="1700213"/>
            <a:ext cx="4535487" cy="1973262"/>
            <a:chOff x="431" y="754"/>
            <a:chExt cx="2857" cy="1134"/>
          </a:xfrm>
        </p:grpSpPr>
        <p:sp>
          <p:nvSpPr>
            <p:cNvPr id="22541" name="AutoShape 18"/>
            <p:cNvSpPr>
              <a:spLocks noChangeArrowheads="1"/>
            </p:cNvSpPr>
            <p:nvPr/>
          </p:nvSpPr>
          <p:spPr bwMode="auto">
            <a:xfrm>
              <a:off x="431" y="754"/>
              <a:ext cx="2857" cy="113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2" name="Text Box 19"/>
            <p:cNvSpPr txBox="1">
              <a:spLocks noChangeArrowheads="1"/>
            </p:cNvSpPr>
            <p:nvPr/>
          </p:nvSpPr>
          <p:spPr bwMode="auto">
            <a:xfrm>
              <a:off x="431" y="754"/>
              <a:ext cx="285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Комиссия по  образованию, культуре, охране здоровья, молодежной политике, занятости населения и социальным вопросам </a:t>
              </a:r>
              <a:r>
                <a:rPr lang="ru-RU" sz="1600" b="1">
                  <a:solidFill>
                    <a:srgbClr val="FF3300"/>
                  </a:solidFill>
                </a:rPr>
                <a:t>6</a:t>
              </a:r>
              <a:r>
                <a:rPr lang="ru-RU" sz="1600" b="1">
                  <a:solidFill>
                    <a:srgbClr val="A50021"/>
                  </a:solidFill>
                </a:rPr>
                <a:t>,</a:t>
              </a:r>
            </a:p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 из них выездных </a:t>
              </a:r>
              <a:r>
                <a:rPr lang="ru-RU" sz="1600" b="1">
                  <a:solidFill>
                    <a:srgbClr val="FF3300"/>
                  </a:solidFill>
                </a:rPr>
                <a:t>1</a:t>
              </a:r>
            </a:p>
            <a:p>
              <a:pPr algn="ctr"/>
              <a:r>
                <a:rPr lang="ru-RU" sz="1600" b="1">
                  <a:solidFill>
                    <a:srgbClr val="0000CC"/>
                  </a:solidFill>
                </a:rPr>
                <a:t>Явка депутатов на заседания</a:t>
              </a:r>
              <a:br>
                <a:rPr lang="ru-RU" sz="1600" b="1">
                  <a:solidFill>
                    <a:srgbClr val="0000CC"/>
                  </a:solidFill>
                </a:rPr>
              </a:br>
              <a:r>
                <a:rPr lang="ru-RU" sz="1600" b="1">
                  <a:solidFill>
                    <a:srgbClr val="FF3300"/>
                  </a:solidFill>
                </a:rPr>
                <a:t>67%</a:t>
              </a:r>
            </a:p>
          </p:txBody>
        </p:sp>
      </p:grpSp>
      <p:grpSp>
        <p:nvGrpSpPr>
          <p:cNvPr id="22535" name="Group 20"/>
          <p:cNvGrpSpPr>
            <a:grpSpLocks/>
          </p:cNvGrpSpPr>
          <p:nvPr/>
        </p:nvGrpSpPr>
        <p:grpSpPr bwMode="auto">
          <a:xfrm>
            <a:off x="0" y="5130800"/>
            <a:ext cx="4535488" cy="1611313"/>
            <a:chOff x="431" y="754"/>
            <a:chExt cx="2857" cy="1134"/>
          </a:xfrm>
        </p:grpSpPr>
        <p:sp>
          <p:nvSpPr>
            <p:cNvPr id="22539" name="AutoShape 21"/>
            <p:cNvSpPr>
              <a:spLocks noChangeArrowheads="1"/>
            </p:cNvSpPr>
            <p:nvPr/>
          </p:nvSpPr>
          <p:spPr bwMode="auto">
            <a:xfrm>
              <a:off x="431" y="754"/>
              <a:ext cx="2857" cy="113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0" name="Text Box 22"/>
            <p:cNvSpPr txBox="1">
              <a:spLocks noChangeArrowheads="1"/>
            </p:cNvSpPr>
            <p:nvPr/>
          </p:nvSpPr>
          <p:spPr bwMode="auto">
            <a:xfrm>
              <a:off x="431" y="754"/>
              <a:ext cx="285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Комиссия по агропромышленному комплексу, защите окружающей среды и земельным вопросам</a:t>
              </a:r>
              <a:r>
                <a:rPr lang="ru-RU" sz="1600" b="1"/>
                <a:t> </a:t>
              </a:r>
              <a:r>
                <a:rPr lang="ru-RU" sz="1600" b="1">
                  <a:solidFill>
                    <a:srgbClr val="FF3300"/>
                  </a:solidFill>
                </a:rPr>
                <a:t>6</a:t>
              </a:r>
              <a:r>
                <a:rPr lang="ru-RU" sz="1600" b="1">
                  <a:solidFill>
                    <a:schemeClr val="bg2"/>
                  </a:solidFill>
                </a:rPr>
                <a:t>, </a:t>
              </a:r>
            </a:p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из них    выездных </a:t>
              </a:r>
              <a:r>
                <a:rPr lang="ru-RU" sz="1600" b="1">
                  <a:solidFill>
                    <a:srgbClr val="FF3300"/>
                  </a:solidFill>
                </a:rPr>
                <a:t>3</a:t>
              </a:r>
            </a:p>
            <a:p>
              <a:pPr algn="ctr"/>
              <a:r>
                <a:rPr lang="ru-RU" sz="1600" b="1">
                  <a:solidFill>
                    <a:srgbClr val="0000CC"/>
                  </a:solidFill>
                </a:rPr>
                <a:t>Явка депутатов на заседания</a:t>
              </a:r>
              <a:br>
                <a:rPr lang="ru-RU" sz="1600" b="1">
                  <a:solidFill>
                    <a:srgbClr val="0000CC"/>
                  </a:solidFill>
                </a:rPr>
              </a:br>
              <a:r>
                <a:rPr lang="ru-RU" sz="1600" b="1">
                  <a:solidFill>
                    <a:srgbClr val="FF3300"/>
                  </a:solidFill>
                </a:rPr>
                <a:t>70%</a:t>
              </a:r>
            </a:p>
          </p:txBody>
        </p:sp>
      </p:grpSp>
      <p:pic>
        <p:nvPicPr>
          <p:cNvPr id="22537" name="Picture 24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956550" y="0"/>
            <a:ext cx="1000125" cy="102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4265" name="Rectangle 25"/>
          <p:cNvSpPr>
            <a:spLocks noChangeArrowheads="1"/>
          </p:cNvSpPr>
          <p:nvPr/>
        </p:nvSpPr>
        <p:spPr bwMode="auto">
          <a:xfrm>
            <a:off x="1476375" y="0"/>
            <a:ext cx="6370638" cy="170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депутатов на заседаниях Совета депутатов муниципального образования «Сарапульский район»  пятого созыва </a:t>
            </a:r>
          </a:p>
          <a:p>
            <a:pPr algn="ctr">
              <a:defRPr/>
            </a:pPr>
            <a:r>
              <a:rPr lang="ru-RU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/>
              <a:t>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canImage2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052513"/>
            <a:ext cx="30241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дс Кигбае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2663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300788" y="3789363"/>
            <a:ext cx="2627312" cy="2014537"/>
          </a:xfrm>
          <a:ln w="19050">
            <a:solidFill>
              <a:srgbClr val="7F7F7F"/>
            </a:solidFill>
          </a:ln>
        </p:spPr>
      </p:pic>
      <p:pic>
        <p:nvPicPr>
          <p:cNvPr id="23556" name="Picture 5" descr="дд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700213"/>
            <a:ext cx="26273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628775"/>
            <a:ext cx="2573338" cy="1930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856163"/>
            <a:ext cx="259238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8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1" name="Picture 10" descr="Мазунино депутаты рай_08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5189538"/>
            <a:ext cx="2665412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1908175" y="260350"/>
            <a:ext cx="57721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Социальная направленность бюджета Сарапульского района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207125" cy="695325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Arial" charset="0"/>
                <a:cs typeface="Arial" charset="0"/>
              </a:rPr>
              <a:t>Работа с наказами избирателей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0" name="Picture 6" descr="соколовка стадион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12875"/>
            <a:ext cx="39243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3450" y="4964113"/>
            <a:ext cx="4370388" cy="7000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2" name="Picture 8" descr="Буфер обмена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412875"/>
            <a:ext cx="19462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ost_Lagunovo_komos_201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508500"/>
            <a:ext cx="38163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 descr="DSC045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3573463"/>
            <a:ext cx="3455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DSC044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868863"/>
            <a:ext cx="255587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ScanImage2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908050"/>
            <a:ext cx="2692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423025" cy="1008063"/>
          </a:xfrm>
        </p:spPr>
        <p:txBody>
          <a:bodyPr/>
          <a:lstStyle/>
          <a:p>
            <a:pPr marL="88900" eaLnBrk="1" hangingPunct="1"/>
            <a:r>
              <a:rPr lang="ru-RU" sz="2200" b="1" smtClean="0">
                <a:latin typeface="Arial" charset="0"/>
              </a:rPr>
              <a:t>Доска почета Сарапульского района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lum bright="12000" contrast="-36000"/>
          </a:blip>
          <a:srcRect/>
          <a:stretch>
            <a:fillRect/>
          </a:stretch>
        </p:blipFill>
        <p:spPr bwMode="auto">
          <a:xfrm>
            <a:off x="7835900" y="0"/>
            <a:ext cx="13081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4" name="Picture 5" descr="pu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123666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gav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3" y="4005263"/>
            <a:ext cx="139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shatu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581525"/>
            <a:ext cx="13747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kig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8725" y="1412875"/>
            <a:ext cx="41052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zoloti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4313238"/>
            <a:ext cx="388778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 descr="Буфер обмена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1412875"/>
            <a:ext cx="35290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433</Words>
  <Application>Microsoft Office PowerPoint</Application>
  <PresentationFormat>Экран (4:3)</PresentationFormat>
  <Paragraphs>90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Рабочий визит временно исполняющего обязанности Главы Удмуртской Республики А.В. Соловьева   в Сарапульский район</vt:lpstr>
      <vt:lpstr>Рабочий визит временно исполняющего обязанности Председателя Правительства Удмуртской Республики В.А.Савельева в Сарапульский район</vt:lpstr>
      <vt:lpstr>Предварительное голосование партии «ЕДИНАЯ РОССИЯ» (праймериз) в период избирательной кампании по выборам  Главы Удмуртской Республики  </vt:lpstr>
      <vt:lpstr>Общественное обсуждение                          инвестиционных проектов</vt:lpstr>
      <vt:lpstr>Слайд 6</vt:lpstr>
      <vt:lpstr>Слайд 7</vt:lpstr>
      <vt:lpstr>Работа с наказами избирателей</vt:lpstr>
      <vt:lpstr>Доска почета Сарапульского района</vt:lpstr>
      <vt:lpstr>Почетный гражданин  Сарапульского района Главацкий Виктор Алексеевич</vt:lpstr>
      <vt:lpstr>Выездное заседание  комиссии по бюджету, экономической политике и муниципальной собственности </vt:lpstr>
      <vt:lpstr>Выездное заседание   комиссии по агропромышленному комплексу, защите окружающей среды и земельным вопросам</vt:lpstr>
      <vt:lpstr>Выездное заседание  комиссии  по агропромышленному комплексу, защите окружающей среды и земельным вопросам</vt:lpstr>
      <vt:lpstr>Выездное заседание  комиссии по образованию, культуре, охране здоровья, молодежной политике, занятости населения и социальным вопросам </vt:lpstr>
      <vt:lpstr>Выездное заседание   комиссии по промышленности, жилищно-коммунальному хозяйству, транспорту, связи и строительству</vt:lpstr>
      <vt:lpstr>Выездное заседание комиссии по промышленности, ЖКХ, транспорту, связи и строительству    </vt:lpstr>
      <vt:lpstr>Парламентский урок посвященный  20-летию Конституции  Удмуртской Республики</vt:lpstr>
      <vt:lpstr>Общественная приемная партии  «ЕДИНАЯ РОССИЯ»  Сарапульского района</vt:lpstr>
      <vt:lpstr>Слайд 19</vt:lpstr>
      <vt:lpstr>День Памяти Почетных граждан  Сарапульского района</vt:lpstr>
      <vt:lpstr>Депутат Государственного Совета  Удмуртской Республики В.В. Бузилов  в Сарапульском районе</vt:lpstr>
      <vt:lpstr>Слайд 22</vt:lpstr>
      <vt:lpstr>Спортивное мероприятие в с.Нечкино</vt:lpstr>
      <vt:lpstr>Выездной семинар-совещание с главами и специалистами в д. Дулесово</vt:lpstr>
      <vt:lpstr>Слайд 25</vt:lpstr>
      <vt:lpstr>«Круглый стол»  с Русской Православной Церковью  в с. Кигбаево</vt:lpstr>
      <vt:lpstr>Ветеранам войны посвящается…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30</cp:revision>
  <dcterms:created xsi:type="dcterms:W3CDTF">2015-02-09T09:34:00Z</dcterms:created>
  <dcterms:modified xsi:type="dcterms:W3CDTF">2015-03-19T06:22:39Z</dcterms:modified>
</cp:coreProperties>
</file>